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9" r:id="rId9"/>
    <p:sldId id="270" r:id="rId10"/>
    <p:sldId id="271" r:id="rId11"/>
    <p:sldId id="261" r:id="rId12"/>
    <p:sldId id="262" r:id="rId13"/>
    <p:sldId id="263" r:id="rId14"/>
    <p:sldId id="264" r:id="rId15"/>
    <p:sldId id="273" r:id="rId16"/>
    <p:sldId id="272" r:id="rId17"/>
    <p:sldId id="26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64" y="10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Decision Tree &amp; Random Forest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An Introduction to Tree-Based Models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F41785-C68C-DE35-DE72-A3AB38175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54184F9-3AFE-8F26-E2E9-7492745F6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4B3E2D7-6520-AB01-6088-C49D79C441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705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dirty="0"/>
              <a:t>Other Splitting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sz="1600" dirty="0"/>
          </a:p>
          <a:p>
            <a:r>
              <a:rPr sz="1600" dirty="0"/>
              <a:t>Gini Impurity (used in CART algorithm): Gini = 1 - Σ p_i².</a:t>
            </a:r>
          </a:p>
          <a:p>
            <a:r>
              <a:rPr sz="1600" dirty="0"/>
              <a:t>Mean Squared Error (MSE) for regression: Measures variance.</a:t>
            </a:r>
          </a:p>
          <a:p>
            <a:r>
              <a:rPr sz="1600" dirty="0"/>
              <a:t>Lower Gini means better splits.</a:t>
            </a:r>
          </a:p>
          <a:p>
            <a:r>
              <a:rPr sz="1600" dirty="0"/>
              <a:t>Different criteria suit different tasks.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dirty="0"/>
              <a:t>Decision Tree: Pros &amp;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sz="1600" dirty="0"/>
          </a:p>
          <a:p>
            <a:r>
              <a:rPr sz="1600" dirty="0"/>
              <a:t>✅ Easy to understand &amp; interpret.</a:t>
            </a:r>
          </a:p>
          <a:p>
            <a:r>
              <a:rPr sz="1600" dirty="0"/>
              <a:t>✅ Handles both numerical &amp; categorical data.</a:t>
            </a:r>
          </a:p>
          <a:p>
            <a:r>
              <a:rPr sz="1600" dirty="0"/>
              <a:t>✅ No feature scaling needed.</a:t>
            </a:r>
          </a:p>
          <a:p>
            <a:r>
              <a:rPr sz="1600" dirty="0"/>
              <a:t>✅ Fast training &amp; prediction.</a:t>
            </a:r>
          </a:p>
          <a:p>
            <a:r>
              <a:rPr sz="1600" dirty="0"/>
              <a:t>❌ Prone to overfitting (deep trees).</a:t>
            </a:r>
          </a:p>
          <a:p>
            <a:r>
              <a:rPr sz="1600" dirty="0"/>
              <a:t>❌ Sensitive to noisy data.</a:t>
            </a:r>
          </a:p>
          <a:p>
            <a:r>
              <a:rPr sz="1600" dirty="0"/>
              <a:t>❌ Biased splits if classes are imbalanced.</a:t>
            </a:r>
          </a:p>
          <a:p>
            <a:r>
              <a:rPr sz="1600" dirty="0"/>
              <a:t>❌ Non-optimal global structure (greedy split decisions).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dirty="0"/>
              <a:t>Random Forest: Intuition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sz="1600" dirty="0"/>
          </a:p>
          <a:p>
            <a:r>
              <a:rPr sz="1600" dirty="0"/>
              <a:t>An </a:t>
            </a:r>
            <a:r>
              <a:rPr sz="1600" b="1" dirty="0"/>
              <a:t>ensemble learning </a:t>
            </a:r>
            <a:r>
              <a:rPr sz="1600" dirty="0"/>
              <a:t>method that builds multiple decision trees.</a:t>
            </a:r>
          </a:p>
          <a:p>
            <a:r>
              <a:rPr sz="1600" dirty="0"/>
              <a:t>Uses bagging (Bootstrap Aggregating) for training.</a:t>
            </a:r>
          </a:p>
          <a:p>
            <a:pPr marL="0" indent="0">
              <a:buNone/>
            </a:pPr>
            <a:r>
              <a:rPr lang="en-US" sz="1600" dirty="0"/>
              <a:t>		</a:t>
            </a:r>
            <a:r>
              <a:rPr sz="1600" dirty="0"/>
              <a:t>Each tree trains on a random subset of the data.</a:t>
            </a:r>
          </a:p>
          <a:p>
            <a:pPr marL="0" indent="0">
              <a:buNone/>
            </a:pPr>
            <a:r>
              <a:rPr lang="en-US" sz="1600" dirty="0"/>
              <a:t>		</a:t>
            </a:r>
            <a:r>
              <a:rPr sz="1600" dirty="0"/>
              <a:t>Feature randomness ensures diversity among trees.</a:t>
            </a:r>
          </a:p>
          <a:p>
            <a:r>
              <a:rPr sz="1600" dirty="0"/>
              <a:t>Final prediction is obtained via majority voting (classification) or averaging (regression).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dirty="0"/>
              <a:t>Random Forest: Mathematical Formulation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cy-GB" sz="1600" dirty="0"/>
              </a:p>
              <a:p>
                <a:r>
                  <a:rPr lang="cy-GB" sz="1600" dirty="0"/>
                  <a:t>Bootstrapping (Sampling with Replacement) to create training subsets.</a:t>
                </a:r>
              </a:p>
              <a:p>
                <a:pPr marL="0" indent="0">
                  <a:buNone/>
                </a:pPr>
                <a:r>
                  <a:rPr lang="en-US" sz="1050" dirty="0"/>
                  <a:t>	</a:t>
                </a:r>
                <a:r>
                  <a:rPr lang="en-US" sz="1600" dirty="0"/>
                  <a:t>Given a dataset D with N samples, create B bootstrap datasets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/>
                        </m:ctrlPr>
                      </m:sSubPr>
                      <m:e>
                        <m:r>
                          <a:rPr lang="en-US" sz="1600"/>
                          <m:t>𝐷</m:t>
                        </m:r>
                      </m:e>
                      <m:sub>
                        <m:r>
                          <a:rPr lang="en-US" sz="1600"/>
                          <m:t>𝐵</m:t>
                        </m:r>
                      </m:sub>
                    </m:sSub>
                  </m:oMath>
                </a14:m>
                <a:r>
                  <a:rPr lang="en-US" sz="1600" dirty="0"/>
                  <a:t>​ where each is sampled from D</a:t>
                </a:r>
                <a:endParaRPr lang="cy-GB" sz="1600" dirty="0"/>
              </a:p>
              <a:p>
                <a:pPr marL="0" indent="0">
                  <a:buNone/>
                </a:pPr>
                <a:r>
                  <a:rPr lang="cy-GB" sz="1600" dirty="0"/>
                  <a:t>	Each tree is trained on a different subset of data </a:t>
                </a:r>
                <a:r>
                  <a:rPr lang="en-US" sz="1600" dirty="0"/>
                  <a:t>consists of N samples, that randomly sampled with equal prob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en-US" sz="16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1600" dirty="0"/>
                  <a:t>	Changes of never being sampled: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sz="1200" b="0" dirty="0"/>
                  <a:t>  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200" b="0" dirty="0"/>
                  <a:t> is large enough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lang="zh-CN" altLang="en-US" sz="1200" i="1" smtClean="0">
                        <a:latin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altLang="zh-CN" sz="1200" i="1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p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zh-CN" altLang="en-US" sz="1200" i="1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zh-CN" sz="1200" b="0" i="1" smtClean="0">
                        <a:latin typeface="Cambria Math" panose="02040503050406030204" pitchFamily="18" charset="0"/>
                      </a:rPr>
                      <m:t>368</m:t>
                    </m:r>
                  </m:oMath>
                </a14:m>
                <a:endParaRPr lang="en-US" altLang="zh-CN" sz="1200" b="0" dirty="0"/>
              </a:p>
              <a:p>
                <a:pPr marL="0" indent="0">
                  <a:buNone/>
                </a:pPr>
                <a:endParaRPr lang="cy-GB" sz="1600" dirty="0"/>
              </a:p>
              <a:p>
                <a:endParaRPr lang="en-US" sz="1600" dirty="0"/>
              </a:p>
              <a:p>
                <a:endParaRPr lang="en-US" sz="1600" dirty="0"/>
              </a:p>
              <a:p>
                <a:endParaRPr lang="en-US" sz="1600" dirty="0"/>
              </a:p>
              <a:p>
                <a:pPr marL="0" indent="0">
                  <a:buNone/>
                </a:pPr>
                <a:endParaRPr lang="cy-GB" sz="16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id="{07B1BEA1-8CDD-FA28-5CF1-D8F2BFB354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96" y="4061128"/>
            <a:ext cx="9144000" cy="100193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11B4F3-AF12-C686-C084-C5F134D00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randomness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421F55-6BAD-41F9-D3FD-C29756F99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Feature randomness</a:t>
            </a:r>
          </a:p>
          <a:p>
            <a:pPr lvl="1"/>
            <a:r>
              <a:rPr lang="en-US" sz="1200" dirty="0"/>
              <a:t>Avoid overfitting on one feature</a:t>
            </a:r>
            <a:endParaRPr lang="cy-GB" sz="1200" dirty="0"/>
          </a:p>
          <a:p>
            <a:endParaRPr 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0F490DB-EF4C-C0CF-E8B4-C467E0DC79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38298"/>
            <a:ext cx="9144000" cy="3049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568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5B0C71-1593-B430-18C9-44958F76A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CBD9846E-6282-4DC3-3B3D-568F7010D9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y-GB" sz="1600" dirty="0"/>
                  <a:t>Formula for classification:  ŷ </a:t>
                </a:r>
                <a14:m>
                  <m:oMath xmlns:m="http://schemas.openxmlformats.org/officeDocument/2006/math">
                    <m:r>
                      <a:rPr lang="cy-GB" sz="1600" i="1" dirty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cy-GB" sz="1600" i="1" dirty="0" err="1">
                        <a:latin typeface="Cambria Math" panose="02040503050406030204" pitchFamily="18" charset="0"/>
                      </a:rPr>
                      <m:t>𝑎𝑟𝑔𝑚𝑎</m:t>
                    </m:r>
                    <m:sSub>
                      <m:sSubPr>
                        <m:ctrlPr>
                          <a:rPr lang="ar-AE" sz="1600" i="1" dirty="0" err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ar-AE" sz="1600" i="1" dirty="0" err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ar-AE" sz="1600" i="1" dirty="0" err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ar-AE" sz="16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1600" i="0" dirty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l-GR" sz="16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1600" i="1" dirty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l-GR" sz="1600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ar-AE" sz="1600" i="1" dirty="0" err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ar-AE" sz="1600" i="1" dirty="0" err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ar-AE" sz="1600" i="1" dirty="0" err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ar-AE" sz="16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ar-AE" sz="16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ar-AE" sz="1600" i="1" dirty="0">
                        <a:latin typeface="Cambria Math" panose="02040503050406030204" pitchFamily="18" charset="0"/>
                      </a:rPr>
                      <m:t>) = </m:t>
                    </m:r>
                    <m:r>
                      <a:rPr lang="ar-AE" sz="1600" i="1" dirty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ar-AE" sz="1600" i="1" dirty="0"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ar-AE" sz="1600" dirty="0"/>
              </a:p>
              <a:p>
                <a:r>
                  <a:rPr lang="cy-GB" sz="1600" dirty="0"/>
                  <a:t>Formula for regression:  ŷ = (1/B) </a:t>
                </a:r>
                <a:r>
                  <a:rPr lang="el-GR" sz="1600" dirty="0"/>
                  <a:t>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AE" sz="1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ar-AE" sz="1600" i="1" dirty="0" err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ar-AE" sz="1600" i="1" dirty="0" err="1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ar-AE" sz="16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ar-AE" sz="16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ar-AE" sz="16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CBD9846E-6282-4DC3-3B3D-568F7010D9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96" t="-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本框 4">
            <a:extLst>
              <a:ext uri="{FF2B5EF4-FFF2-40B4-BE49-F238E27FC236}">
                <a16:creationId xmlns:a16="http://schemas.microsoft.com/office/drawing/2014/main" id="{93CC4590-3BEB-740A-B437-BDCD5D8C2EF4}"/>
              </a:ext>
            </a:extLst>
          </p:cNvPr>
          <p:cNvSpPr txBox="1"/>
          <p:nvPr/>
        </p:nvSpPr>
        <p:spPr>
          <a:xfrm>
            <a:off x="2286000" y="296881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AE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6790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dirty="0"/>
              <a:t>Random Forest: Pros &amp;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sz="1600" dirty="0"/>
          </a:p>
          <a:p>
            <a:r>
              <a:rPr sz="1600" dirty="0"/>
              <a:t>✅ Robust to overfitting - reduces variance.</a:t>
            </a:r>
          </a:p>
          <a:p>
            <a:r>
              <a:rPr sz="1600" dirty="0"/>
              <a:t>✅ Handles high-dimensional data well.</a:t>
            </a:r>
          </a:p>
          <a:p>
            <a:r>
              <a:rPr sz="1600" dirty="0"/>
              <a:t>✅ Captures non-linearity in data.</a:t>
            </a:r>
          </a:p>
          <a:p>
            <a:r>
              <a:rPr sz="1600" dirty="0"/>
              <a:t>✅ Can handle missing values.</a:t>
            </a:r>
          </a:p>
          <a:p>
            <a:r>
              <a:rPr sz="1600" dirty="0"/>
              <a:t>✅ Can be parallelized for efficiency.</a:t>
            </a:r>
          </a:p>
          <a:p>
            <a:r>
              <a:rPr sz="1600" dirty="0"/>
              <a:t>❌ Less interpretable than a single decision tree.</a:t>
            </a:r>
          </a:p>
          <a:p>
            <a:r>
              <a:rPr sz="1600" dirty="0"/>
              <a:t>❌ Computationally expensive for large datasets.</a:t>
            </a:r>
          </a:p>
          <a:p>
            <a:r>
              <a:rPr sz="1600" dirty="0"/>
              <a:t>❌ Memory-intensive due to multiple trees.</a:t>
            </a:r>
          </a:p>
          <a:p>
            <a:r>
              <a:rPr sz="1600" dirty="0"/>
              <a:t>❌ May not be optimal for small datasets.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dirty="0"/>
              <a:t>Decision Tree: Intuition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4356"/>
            <a:ext cx="8229600" cy="4525963"/>
          </a:xfrm>
        </p:spPr>
        <p:txBody>
          <a:bodyPr>
            <a:normAutofit/>
          </a:bodyPr>
          <a:lstStyle/>
          <a:p>
            <a:endParaRPr sz="1600" dirty="0"/>
          </a:p>
          <a:p>
            <a:r>
              <a:rPr sz="1600" dirty="0"/>
              <a:t>A tree-based model used for classification and regression.</a:t>
            </a:r>
          </a:p>
          <a:p>
            <a:r>
              <a:rPr sz="1600" dirty="0"/>
              <a:t>Splits data into homogeneous subsets using if-else conditions.</a:t>
            </a:r>
          </a:p>
          <a:p>
            <a:r>
              <a:rPr sz="1600" dirty="0"/>
              <a:t>Recursive partitioning until a stopping criterion is met.</a:t>
            </a:r>
          </a:p>
          <a:p>
            <a:r>
              <a:rPr sz="1600" dirty="0"/>
              <a:t>Leaf nodes represent final predictions.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dirty="0"/>
              <a:t>Decision Tree: How It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sz="1600" dirty="0"/>
          </a:p>
          <a:p>
            <a:r>
              <a:rPr sz="1600" dirty="0"/>
              <a:t>Start with the entire dataset as the root.</a:t>
            </a:r>
          </a:p>
          <a:p>
            <a:r>
              <a:rPr sz="1600" dirty="0"/>
              <a:t>Choose the best feature to split using a splitting criterion.</a:t>
            </a:r>
          </a:p>
          <a:p>
            <a:r>
              <a:rPr sz="1600" dirty="0"/>
              <a:t>Recursively split the dataset until a stopping condition is met.</a:t>
            </a:r>
          </a:p>
          <a:p>
            <a:r>
              <a:rPr sz="1600" dirty="0"/>
              <a:t>Assign a label (classification) or value (regression) to leaf nodes.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dirty="0"/>
              <a:t>Choosing the Best Split: Information Gain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en-US" sz="1600" dirty="0"/>
              </a:p>
              <a:p>
                <a:r>
                  <a:rPr lang="en-US" sz="1600" dirty="0"/>
                  <a:t>Decision trees use Information Gain (IG) to select the best feature.</a:t>
                </a:r>
              </a:p>
              <a:p>
                <a:r>
                  <a:rPr lang="en-US" sz="1600" dirty="0"/>
                  <a:t>IG measures the reduction in uncertainty (entropy) after a split.</a:t>
                </a:r>
              </a:p>
              <a:p>
                <a:r>
                  <a:rPr lang="en-US" sz="1600" dirty="0"/>
                  <a:t>Formula: IG = H(Y) - H(Y | X), where H(Y) is entropy before the split.</a:t>
                </a:r>
              </a:p>
              <a:p>
                <a:r>
                  <a:rPr lang="en-US" sz="1600" dirty="0"/>
                  <a:t>H(Y) =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− </m:t>
                    </m:r>
                    <m:r>
                      <m:rPr>
                        <m:sty m:val="p"/>
                      </m:rPr>
                      <a:rPr lang="el-GR" sz="1600" i="0" dirty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l-GR" sz="1600" i="1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ar-AE" sz="1600" i="1" dirty="0" err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ar-AE" sz="1600" i="1" dirty="0" err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ar-AE" sz="1600" i="1" dirty="0" err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1600" i="0" dirty="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lang="en-US" altLang="zh-CN" sz="1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1600" i="1" dirty="0" err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 err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600" i="1" dirty="0" err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6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 err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600" i="1" dirty="0" err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i="1" dirty="0">
                    <a:latin typeface="Cambria Math" panose="02040503050406030204" pitchFamily="18" charset="0"/>
                  </a:rPr>
                  <a:t> </a:t>
                </a:r>
                <a:r>
                  <a:rPr lang="en-US" sz="1600" dirty="0"/>
                  <a:t>​ is the proportion of class </a:t>
                </a:r>
                <a:r>
                  <a:rPr lang="en-US" sz="1600" dirty="0" err="1"/>
                  <a:t>i</a:t>
                </a:r>
                <a:r>
                  <a:rPr lang="en-US" sz="1600" i="1" dirty="0">
                    <a:latin typeface="Cambria Math" panose="02040503050406030204" pitchFamily="18" charset="0"/>
                  </a:rPr>
                  <a:t>.</a:t>
                </a:r>
              </a:p>
              <a:p>
                <a:r>
                  <a:rPr lang="en-US" sz="1600" dirty="0"/>
                  <a:t>H(Y|X) =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1600" i="0" dirty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l-GR" sz="1600" i="1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b>
                    </m:sSub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altLang="zh-CN" sz="16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6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600" b="0" dirty="0"/>
                  <a:t> </a:t>
                </a:r>
                <a:r>
                  <a:rPr lang="en-US" altLang="zh-CN" sz="1600" b="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sub>
                    </m:sSub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altLang="zh-CN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/|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zh-CN" sz="16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sz="1600" b="0" dirty="0"/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sub>
                        </m:sSub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 dirty="0">
                        <a:latin typeface="Cambria Math" panose="02040503050406030204" pitchFamily="18" charset="0"/>
                      </a:rPr>
                      <m:t>− </m:t>
                    </m:r>
                    <m:r>
                      <m:rPr>
                        <m:sty m:val="p"/>
                      </m:rPr>
                      <a:rPr lang="el-GR" sz="1600" dirty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l-GR" sz="1600" i="1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ar-AE" sz="1600" i="1" dirty="0" err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ar-AE" sz="1600" i="1" dirty="0" err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ar-AE" sz="1600" i="1" dirty="0" err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1600" i="1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1600" dirty="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lang="en-US" altLang="zh-CN" sz="1600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1600" i="1" dirty="0" err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dirty="0" err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600" i="1" dirty="0" err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US" sz="1600" b="0" dirty="0"/>
              </a:p>
              <a:p>
                <a:endParaRPr lang="en-US" sz="1600" i="1" dirty="0">
                  <a:latin typeface="Cambria Math" panose="02040503050406030204" pitchFamily="18" charset="0"/>
                </a:endParaRPr>
              </a:p>
              <a:p>
                <a:endParaRPr lang="en-US" sz="1600" i="1" dirty="0">
                  <a:latin typeface="Cambria Math" panose="02040503050406030204" pitchFamily="18" charset="0"/>
                </a:endParaRPr>
              </a:p>
              <a:p>
                <a:endParaRPr lang="en-US" sz="1600" i="1" dirty="0">
                  <a:latin typeface="Cambria Math" panose="02040503050406030204" pitchFamily="18" charset="0"/>
                </a:endParaRPr>
              </a:p>
              <a:p>
                <a:endParaRPr lang="en-US" sz="1600" i="1" dirty="0">
                  <a:latin typeface="Cambria Math" panose="02040503050406030204" pitchFamily="18" charset="0"/>
                </a:endParaRPr>
              </a:p>
              <a:p>
                <a:r>
                  <a:rPr lang="en-US" sz="1600" dirty="0"/>
                  <a:t>Goal: Choose the feature with the highest IG for the split.</a:t>
                </a:r>
                <a:endParaRPr sz="16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801C24-CB09-9EA1-D9EE-84A822540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3C6F7D-6167-F072-8C10-79B9EC2BD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0B219E2-8BB9-203B-DFA8-9A9DC9553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785"/>
            <a:ext cx="9144000" cy="674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195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C373CE-F2D8-FBDA-CE80-57CEA0B82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827C9E-6D5C-4E9B-A4CA-908345960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F5C25AAD-2243-207C-6ED8-521B0473D3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654"/>
            <a:ext cx="9144000" cy="661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956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22C746-CF0C-58DA-8123-65DBF24F1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CA5D12F-6E62-E4E3-3567-0FDEFEC93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10DBFC7-51A3-E349-7222-AE517EFF41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85"/>
            <a:ext cx="9144000" cy="6852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718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7FB0A2-6D89-099A-0435-01396DF44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A8D4807-787F-5BCA-B00C-76020DFCA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7A76F4D-EA5D-422D-C400-C6B26B4125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4" y="0"/>
            <a:ext cx="91131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251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BEFAE5-D099-BE4E-8778-E312CF524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0749D0-BB9E-63A3-6C88-0229CBDE4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51E749F-B02F-7891-0FEA-90558E6DAE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42" y="0"/>
            <a:ext cx="90707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344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585</Words>
  <Application>Microsoft Office PowerPoint</Application>
  <PresentationFormat>全屏显示(4:3)</PresentationFormat>
  <Paragraphs>75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1" baseType="lpstr">
      <vt:lpstr>Arial</vt:lpstr>
      <vt:lpstr>Calibri</vt:lpstr>
      <vt:lpstr>Cambria Math</vt:lpstr>
      <vt:lpstr>Office Theme</vt:lpstr>
      <vt:lpstr>Decision Tree &amp; Random Forest</vt:lpstr>
      <vt:lpstr>Decision Tree: Intuition</vt:lpstr>
      <vt:lpstr>Decision Tree: How It Works</vt:lpstr>
      <vt:lpstr>Choosing the Best Split: Information Gain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Other Splitting Criteria</vt:lpstr>
      <vt:lpstr>Decision Tree: Pros &amp; Cons</vt:lpstr>
      <vt:lpstr>Random Forest: Intuition</vt:lpstr>
      <vt:lpstr>Random Forest: Mathematical Formulation</vt:lpstr>
      <vt:lpstr>Feature randomness</vt:lpstr>
      <vt:lpstr>PowerPoint 演示文稿</vt:lpstr>
      <vt:lpstr>Random Forest: Pros &amp; Cons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Ziwen Kan</cp:lastModifiedBy>
  <cp:revision>2</cp:revision>
  <dcterms:created xsi:type="dcterms:W3CDTF">2013-01-27T09:14:16Z</dcterms:created>
  <dcterms:modified xsi:type="dcterms:W3CDTF">2025-02-25T22:24:56Z</dcterms:modified>
  <cp:category/>
</cp:coreProperties>
</file>